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3" r:id="rId1"/>
  </p:sldMasterIdLst>
  <p:notesMasterIdLst>
    <p:notesMasterId r:id="rId31"/>
  </p:notesMasterIdLst>
  <p:sldIdLst>
    <p:sldId id="256" r:id="rId2"/>
    <p:sldId id="264" r:id="rId3"/>
    <p:sldId id="257" r:id="rId4"/>
    <p:sldId id="258" r:id="rId5"/>
    <p:sldId id="265" r:id="rId6"/>
    <p:sldId id="266" r:id="rId7"/>
    <p:sldId id="267" r:id="rId8"/>
    <p:sldId id="269" r:id="rId9"/>
    <p:sldId id="259" r:id="rId10"/>
    <p:sldId id="261" r:id="rId11"/>
    <p:sldId id="262" r:id="rId12"/>
    <p:sldId id="270" r:id="rId13"/>
    <p:sldId id="278" r:id="rId14"/>
    <p:sldId id="279" r:id="rId15"/>
    <p:sldId id="281" r:id="rId16"/>
    <p:sldId id="286" r:id="rId17"/>
    <p:sldId id="282" r:id="rId18"/>
    <p:sldId id="285" r:id="rId19"/>
    <p:sldId id="287" r:id="rId20"/>
    <p:sldId id="288" r:id="rId21"/>
    <p:sldId id="289" r:id="rId22"/>
    <p:sldId id="290" r:id="rId23"/>
    <p:sldId id="274" r:id="rId24"/>
    <p:sldId id="276" r:id="rId25"/>
    <p:sldId id="275" r:id="rId26"/>
    <p:sldId id="291" r:id="rId27"/>
    <p:sldId id="271" r:id="rId28"/>
    <p:sldId id="272" r:id="rId29"/>
    <p:sldId id="273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../embeddings/oleObject1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PROGRESS  REPORT</a:t>
            </a:r>
          </a:p>
          <a:p>
            <a:pPr>
              <a:defRPr/>
            </a:pP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WEEKS</c:v>
          </c:tx>
          <c:spPr>
            <a:ln w="9525" cap="rnd">
              <a:solidFill>
                <a:schemeClr val="accent1"/>
              </a:solidFill>
              <a:round/>
            </a:ln>
            <a:effectLst>
              <a:outerShdw blurRad="38100" dist="25400" dir="5400000" rotWithShape="0">
                <a:srgbClr val="000000">
                  <a:alpha val="60000"/>
                </a:srgbClr>
              </a:outerShdw>
            </a:effectLst>
          </c:spPr>
          <c:marker>
            <c:symbol val="circle"/>
            <c:size val="6"/>
            <c:spPr>
              <a:blipFill>
                <a:blip xmlns:r="http://schemas.openxmlformats.org/officeDocument/2006/relationships" r:embed="rId3">
                  <a:duotone>
                    <a:schemeClr val="accent1">
                      <a:shade val="74000"/>
                      <a:satMod val="130000"/>
                      <a:lumMod val="90000"/>
                    </a:schemeClr>
                    <a:schemeClr val="accent1">
                      <a:tint val="94000"/>
                      <a:satMod val="120000"/>
                      <a:lumMod val="104000"/>
                    </a:schemeClr>
                  </a:duotone>
                </a:blip>
                <a:tile tx="0" ty="0" sx="100000" sy="100000" flip="none" algn="tl"/>
              </a:blipFill>
              <a:ln w="9525" cap="rnd">
                <a:solidFill>
                  <a:schemeClr val="accent1"/>
                </a:solidFill>
                <a:round/>
              </a:ln>
              <a:effectLst>
                <a:outerShdw blurRad="38100" dist="25400" dir="5400000" rotWithShape="0">
                  <a:srgbClr val="000000">
                    <a:alpha val="60000"/>
                  </a:srgbClr>
                </a:outerShdw>
              </a:effectLst>
            </c:spPr>
          </c:marker>
          <c:xVal>
            <c:numRef>
              <c:f>Sheet1!$A$1:$A$5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Sheet1!$C$1:$C$5</c:f>
              <c:numCache>
                <c:formatCode>General</c:formatCode>
                <c:ptCount val="5"/>
                <c:pt idx="0">
                  <c:v>20</c:v>
                </c:pt>
                <c:pt idx="1">
                  <c:v>20</c:v>
                </c:pt>
                <c:pt idx="2">
                  <c:v>33</c:v>
                </c:pt>
                <c:pt idx="3">
                  <c:v>59</c:v>
                </c:pt>
                <c:pt idx="4">
                  <c:v>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0A9-4F34-85E5-B33C4F3A31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59465759"/>
        <c:axId val="382287135"/>
      </c:scatterChart>
      <c:valAx>
        <c:axId val="2594657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WEEKS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2287135"/>
        <c:crosses val="autoZero"/>
        <c:crossBetween val="midCat"/>
      </c:valAx>
      <c:valAx>
        <c:axId val="382287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WORK DONE(IN 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946575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D43AF3-3F37-441B-9605-5E326D8C96A7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DF62D-B7AE-4794-84BB-5B31FE605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68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DF62D-B7AE-4794-84BB-5B31FE60588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620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DF62D-B7AE-4794-84BB-5B31FE60588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00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6D3A78D0-1DBF-4D92-86AC-D967A0F9433C}" type="datetime1">
              <a:rPr lang="en-US" smtClean="0"/>
              <a:t>7/24/2019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0578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43E9E-B890-4AC0-AC9C-82071F2ED11A}" type="datetime1">
              <a:rPr lang="en-US" smtClean="0"/>
              <a:t>7/24/2019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046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F5635-229C-461B-99A3-58E9CEC02E65}" type="datetime1">
              <a:rPr lang="en-US" smtClean="0"/>
              <a:t>7/24/2019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55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63C11-2638-4AB5-A0AE-93C0E254AE17}" type="datetime1">
              <a:rPr lang="en-US" smtClean="0"/>
              <a:t>7/24/2019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8405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CFED8-B752-41B9-B2ED-90E7D3B71AE3}" type="datetime1">
              <a:rPr lang="en-US" smtClean="0"/>
              <a:t>7/24/2019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8380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7A2E9-0AFB-4553-A22E-F256618D1A51}" type="datetime1">
              <a:rPr lang="en-US" smtClean="0"/>
              <a:t>7/24/2019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5479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23CA7-4CF3-4C83-8620-05AA7AB50113}" type="datetime1">
              <a:rPr lang="en-US" smtClean="0"/>
              <a:t>7/24/2019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82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1A9E3-87AC-414B-921A-E4F7555F23DE}" type="datetime1">
              <a:rPr lang="en-US" smtClean="0"/>
              <a:t>7/24/2019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67562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B4B7-33BE-4F25-8B16-7EDA4435B6F0}" type="datetime1">
              <a:rPr lang="en-US" smtClean="0"/>
              <a:t>7/24/2019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7331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CC11-AAFA-4560-818D-08401A3DE327}" type="datetime1">
              <a:rPr lang="en-US" smtClean="0"/>
              <a:t>7/24/2019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826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AE040-F84A-49AD-98C6-97EE0A0BE5A6}" type="datetime1">
              <a:rPr lang="en-US" smtClean="0"/>
              <a:t>7/24/2019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39268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A75F8-BF34-4610-8B2B-0333BC7BA073}" type="datetime1">
              <a:rPr lang="en-US" smtClean="0"/>
              <a:t>7/24/2019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602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A60E0-3B9D-4B08-8984-BE44A18F38E5}" type="datetime1">
              <a:rPr lang="en-US" smtClean="0"/>
              <a:t>7/24/2019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101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1588-CD39-4658-B35A-D2778A85D776}" type="datetime1">
              <a:rPr lang="en-US" smtClean="0"/>
              <a:t>7/24/2019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576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C401-3E65-47DD-9CA8-D1C53EE0086C}" type="datetime1">
              <a:rPr lang="en-US" smtClean="0"/>
              <a:t>7/24/2019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5487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15587-1E08-426B-96C5-441C6186071E}" type="datetime1">
              <a:rPr lang="en-US" smtClean="0"/>
              <a:t>7/24/2019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535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4B90-4259-484D-A5DD-87A81DF46060}" type="datetime1">
              <a:rPr lang="en-US" smtClean="0"/>
              <a:t>7/24/2019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290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BFDE787-3EE6-441A-B56D-A1F210B127F1}" type="datetime1">
              <a:rPr lang="en-US" smtClean="0"/>
              <a:t>7/24/2019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08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  <p:sldLayoutId id="2147483778" r:id="rId15"/>
    <p:sldLayoutId id="2147483779" r:id="rId16"/>
    <p:sldLayoutId id="2147483780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lectronics" TargetMode="External"/><Relationship Id="rId2" Type="http://schemas.openxmlformats.org/officeDocument/2006/relationships/hyperlink" Target="https://en.wikipedia.org/wiki/Interne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Sensor" TargetMode="External"/><Relationship Id="rId4" Type="http://schemas.openxmlformats.org/officeDocument/2006/relationships/hyperlink" Target="https://en.wikipedia.org/wiki/Internet_access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emote_procedure_cal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yptozombies.io/" TargetMode="External"/><Relationship Id="rId2" Type="http://schemas.openxmlformats.org/officeDocument/2006/relationships/hyperlink" Target="https://www.youtube.com/watch?v=vWnFei-ugT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olidity.readthedocs.io/en/v0.4.24/units-and-global-variables.html" TargetMode="External"/><Relationship Id="rId5" Type="http://schemas.openxmlformats.org/officeDocument/2006/relationships/hyperlink" Target="https://medium.com/@robbertvermeulen/learn-solidity-the-ethereum---smart-contract-programming-language-7f106fc26d6" TargetMode="External"/><Relationship Id="rId4" Type="http://schemas.openxmlformats.org/officeDocument/2006/relationships/hyperlink" Target="https://blockgeeks.com/guides/solidity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28661" y="4201061"/>
            <a:ext cx="3362325" cy="1320800"/>
          </a:xfrm>
        </p:spPr>
        <p:txBody>
          <a:bodyPr/>
          <a:lstStyle/>
          <a:p>
            <a:pPr marL="0" indent="0" algn="l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Guided By:</a:t>
            </a:r>
          </a:p>
          <a:p>
            <a:pPr marL="0" indent="0" algn="l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Sofoklis Efremidis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306100" y="2618236"/>
            <a:ext cx="7513637" cy="1298155"/>
          </a:xfrm>
        </p:spPr>
        <p:txBody>
          <a:bodyPr>
            <a:no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 Technology-</a:t>
            </a:r>
            <a:b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Transportation of sensitive goods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005977" y="4201061"/>
            <a:ext cx="289847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endParaRPr lang="en-IN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Shardul Kulkarni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Kedar Kshatriya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Ria Dhanani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Udaykumar Shelke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Shruti Navale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61" y="857050"/>
            <a:ext cx="2816596" cy="14936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676" y="857050"/>
            <a:ext cx="2844085" cy="14936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010" y="912425"/>
            <a:ext cx="1428750" cy="1438275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716210" y="6091486"/>
            <a:ext cx="542697" cy="279400"/>
          </a:xfrm>
        </p:spPr>
        <p:txBody>
          <a:bodyPr/>
          <a:lstStyle/>
          <a:p>
            <a:fld id="{69E57DC2-970A-4B3E-BB1C-7A09969E49DF}" type="slidenum">
              <a:rPr lang="en-US" smtClean="0"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27504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Contracts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en-US" dirty="0"/>
              <a:t>A smart contract is a computer protocol intended to digitally facilitate, verify, or enforce the negotiation or performance of a contract.</a:t>
            </a:r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25" y="2560321"/>
            <a:ext cx="4718050" cy="3409158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890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Smart Contract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Total transparency</a:t>
            </a:r>
          </a:p>
          <a:p>
            <a:r>
              <a:rPr lang="en-US" dirty="0"/>
              <a:t>No Miscommunication</a:t>
            </a:r>
          </a:p>
          <a:p>
            <a:r>
              <a:rPr lang="en-US" dirty="0"/>
              <a:t>Efficient Performance</a:t>
            </a:r>
          </a:p>
          <a:p>
            <a:r>
              <a:rPr lang="en-US" dirty="0"/>
              <a:t>No Paperwork</a:t>
            </a:r>
          </a:p>
          <a:p>
            <a:r>
              <a:rPr lang="en-US" dirty="0"/>
              <a:t>Backup</a:t>
            </a:r>
          </a:p>
          <a:p>
            <a:r>
              <a:rPr lang="en-US" dirty="0"/>
              <a:t>Trustworthy</a:t>
            </a:r>
          </a:p>
          <a:p>
            <a:r>
              <a:rPr lang="en-US" dirty="0"/>
              <a:t>Guaranteed Outcomes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54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sz="2600" dirty="0" err="1"/>
              <a:t>Ethereum</a:t>
            </a:r>
            <a:r>
              <a:rPr lang="en-US" sz="2600" dirty="0"/>
              <a:t> </a:t>
            </a:r>
            <a:r>
              <a:rPr lang="en-US" sz="2600" dirty="0" err="1"/>
              <a:t>Blockchain</a:t>
            </a:r>
            <a:r>
              <a:rPr lang="en-US" sz="2600" dirty="0"/>
              <a:t>(Remix IDE)</a:t>
            </a:r>
          </a:p>
          <a:p>
            <a:pPr algn="just"/>
            <a:r>
              <a:rPr lang="en-US" sz="2600" dirty="0"/>
              <a:t>Solidity Programming</a:t>
            </a:r>
          </a:p>
          <a:p>
            <a:pPr marL="0" indent="0" algn="just">
              <a:buNone/>
            </a:pPr>
            <a:r>
              <a:rPr lang="en-US" sz="2600" dirty="0"/>
              <a:t>	-Used to design and code various contracts.</a:t>
            </a:r>
          </a:p>
          <a:p>
            <a:pPr algn="just"/>
            <a:r>
              <a:rPr lang="en-US" sz="2600" dirty="0"/>
              <a:t>Digital Payment Transfer(</a:t>
            </a:r>
            <a:r>
              <a:rPr lang="en-US" sz="2600" dirty="0" err="1"/>
              <a:t>Metamask</a:t>
            </a:r>
            <a:r>
              <a:rPr lang="en-US" sz="2600" dirty="0"/>
              <a:t>).</a:t>
            </a:r>
          </a:p>
          <a:p>
            <a:pPr algn="just"/>
            <a:r>
              <a:rPr lang="en-US" sz="2600" dirty="0"/>
              <a:t>Internet of Things(</a:t>
            </a:r>
            <a:r>
              <a:rPr lang="en-US" sz="2600" dirty="0" err="1"/>
              <a:t>IoT</a:t>
            </a:r>
            <a:r>
              <a:rPr lang="en-US" sz="2600" dirty="0"/>
              <a:t>)</a:t>
            </a:r>
          </a:p>
          <a:p>
            <a:pPr algn="just"/>
            <a:r>
              <a:rPr lang="en-US" sz="2600" dirty="0"/>
              <a:t>Web3.js</a:t>
            </a:r>
          </a:p>
          <a:p>
            <a:pPr algn="just"/>
            <a:endParaRPr lang="en-US" sz="2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524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of Things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The </a:t>
            </a:r>
            <a:r>
              <a:rPr lang="en-US" sz="1800" b="1" dirty="0"/>
              <a:t>Internet of things</a:t>
            </a:r>
            <a:r>
              <a:rPr lang="en-US" sz="1800" dirty="0"/>
              <a:t> (</a:t>
            </a:r>
            <a:r>
              <a:rPr lang="en-US" sz="1800" b="1" dirty="0" err="1"/>
              <a:t>IoT</a:t>
            </a:r>
            <a:r>
              <a:rPr lang="en-US" sz="1800" dirty="0"/>
              <a:t>) is the extension of </a:t>
            </a:r>
            <a:r>
              <a:rPr lang="en-US" sz="1800" dirty="0">
                <a:hlinkClick r:id="rId2" tooltip="Internet"/>
              </a:rPr>
              <a:t>Internet</a:t>
            </a:r>
            <a:r>
              <a:rPr lang="en-US" sz="1800" dirty="0"/>
              <a:t> connectivity into physical devices and everyday objects. Embedded with </a:t>
            </a:r>
            <a:r>
              <a:rPr lang="en-US" sz="1800" dirty="0">
                <a:hlinkClick r:id="rId3" tooltip="Electronics"/>
              </a:rPr>
              <a:t>electronics</a:t>
            </a:r>
            <a:r>
              <a:rPr lang="en-US" sz="1800" dirty="0"/>
              <a:t>, </a:t>
            </a:r>
            <a:r>
              <a:rPr lang="en-US" sz="1800" dirty="0">
                <a:hlinkClick r:id="rId4" tooltip="Internet access"/>
              </a:rPr>
              <a:t>Internet connectivity</a:t>
            </a:r>
            <a:r>
              <a:rPr lang="en-US" sz="1800" dirty="0"/>
              <a:t>, and other forms of hardware (such as </a:t>
            </a:r>
            <a:r>
              <a:rPr lang="en-US" sz="1800" dirty="0">
                <a:hlinkClick r:id="rId5" tooltip="Sensor"/>
              </a:rPr>
              <a:t>sensors</a:t>
            </a:r>
            <a:r>
              <a:rPr lang="en-US" sz="1800" dirty="0"/>
              <a:t>), these devices can communicate and interact with others over the Internet, and they can be remotely monitored and controlled.</a:t>
            </a:r>
          </a:p>
          <a:p>
            <a:r>
              <a:rPr lang="en-US" sz="1800" b="1" dirty="0"/>
              <a:t> </a:t>
            </a:r>
            <a:r>
              <a:rPr lang="en-US" sz="1800" dirty="0"/>
              <a:t>The global supply chain is multi-layered and involves hundreds of parties across time zones. Moving the supply chain to the </a:t>
            </a:r>
            <a:r>
              <a:rPr lang="en-US" sz="1800" dirty="0" err="1"/>
              <a:t>blockchain</a:t>
            </a:r>
            <a:r>
              <a:rPr lang="en-US" sz="1800" dirty="0"/>
              <a:t> is often discussed by distributed ledger enthusiasts. From food distributors, many supply chains could benefit from using a combination of </a:t>
            </a:r>
            <a:r>
              <a:rPr lang="en-US" sz="1800" dirty="0" err="1"/>
              <a:t>IoT</a:t>
            </a:r>
            <a:r>
              <a:rPr lang="en-US" sz="1800" dirty="0"/>
              <a:t> and </a:t>
            </a:r>
            <a:r>
              <a:rPr lang="en-US" sz="1800" dirty="0" err="1"/>
              <a:t>blockchain</a:t>
            </a:r>
            <a:r>
              <a:rPr lang="en-US" sz="1800" dirty="0"/>
              <a:t> to streamline processes. </a:t>
            </a:r>
          </a:p>
          <a:p>
            <a:r>
              <a:rPr lang="en-US" sz="1800" dirty="0"/>
              <a:t>Transfer of ownership and location could be tracked in real-time between </a:t>
            </a:r>
            <a:r>
              <a:rPr lang="en-US" sz="1800" dirty="0" err="1"/>
              <a:t>IoT</a:t>
            </a:r>
            <a:r>
              <a:rPr lang="en-US" sz="1800" dirty="0"/>
              <a:t> instruments, the freights themselves or each object individually. 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801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Web3js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Web3.js talks to The </a:t>
            </a:r>
            <a:r>
              <a:rPr lang="en-US" dirty="0" err="1"/>
              <a:t>Ethereum</a:t>
            </a:r>
            <a:r>
              <a:rPr lang="en-US" dirty="0"/>
              <a:t> </a:t>
            </a:r>
            <a:r>
              <a:rPr lang="en-US" dirty="0" err="1"/>
              <a:t>Blockchain</a:t>
            </a:r>
            <a:r>
              <a:rPr lang="en-US" dirty="0"/>
              <a:t> with </a:t>
            </a:r>
            <a:r>
              <a:rPr lang="en-US" dirty="0">
                <a:hlinkClick r:id="rId2"/>
              </a:rPr>
              <a:t>JSON RPC</a:t>
            </a:r>
            <a:r>
              <a:rPr lang="en-US" dirty="0"/>
              <a:t>, which stands for "Remote Procedure Call" protocol.</a:t>
            </a:r>
          </a:p>
          <a:p>
            <a:r>
              <a:rPr lang="en-US" dirty="0"/>
              <a:t>Web3.js allows us to make requests to an individual </a:t>
            </a:r>
            <a:r>
              <a:rPr lang="en-US" dirty="0" err="1"/>
              <a:t>Ethereum</a:t>
            </a:r>
            <a:r>
              <a:rPr lang="en-US" dirty="0"/>
              <a:t> node with JSON RPC in order to read and write data to the network. </a:t>
            </a:r>
          </a:p>
          <a:p>
            <a:r>
              <a:rPr lang="en-US" dirty="0"/>
              <a:t>Web3.js forms a link between all the solidity contracts executed on remix platform and the Graphical User Interface(GUI).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720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A99748-3BDA-4A88-89E5-4F6CD8C69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9ECBE6-2872-42DE-A457-2D9C2BD0F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25" y="493091"/>
            <a:ext cx="11264349" cy="58718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6AEA1A-4919-4977-8528-8F2DA3D30338}"/>
              </a:ext>
            </a:extLst>
          </p:cNvPr>
          <p:cNvSpPr txBox="1"/>
          <p:nvPr/>
        </p:nvSpPr>
        <p:spPr>
          <a:xfrm>
            <a:off x="4525616" y="6488668"/>
            <a:ext cx="337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PRIOR TO DEPLOYMENT </a:t>
            </a:r>
          </a:p>
        </p:txBody>
      </p:sp>
    </p:spTree>
    <p:extLst>
      <p:ext uri="{BB962C8B-B14F-4D97-AF65-F5344CB8AC3E}">
        <p14:creationId xmlns:p14="http://schemas.microsoft.com/office/powerpoint/2010/main" val="2069095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7A804C-3859-47FF-8B14-FD25E5E34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9F1B68-8BB9-4DF4-9140-6C2171244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50" y="477078"/>
            <a:ext cx="11239315" cy="59104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721FE3-21E0-4B91-BBD2-2CA4A7F01110}"/>
              </a:ext>
            </a:extLst>
          </p:cNvPr>
          <p:cNvSpPr txBox="1"/>
          <p:nvPr/>
        </p:nvSpPr>
        <p:spPr>
          <a:xfrm>
            <a:off x="3975652" y="6488668"/>
            <a:ext cx="4240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AFTER DEPLOYMENT</a:t>
            </a:r>
          </a:p>
        </p:txBody>
      </p:sp>
    </p:spTree>
    <p:extLst>
      <p:ext uri="{BB962C8B-B14F-4D97-AF65-F5344CB8AC3E}">
        <p14:creationId xmlns:p14="http://schemas.microsoft.com/office/powerpoint/2010/main" val="963638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65D77D-B1C1-4C20-AC87-225E1298D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EE718B-5131-4D4E-9F67-7880DB1C8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83" y="490329"/>
            <a:ext cx="11211340" cy="58839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418420-F35B-4F36-8AC0-0E97AB7206D3}"/>
              </a:ext>
            </a:extLst>
          </p:cNvPr>
          <p:cNvSpPr txBox="1"/>
          <p:nvPr/>
        </p:nvSpPr>
        <p:spPr>
          <a:xfrm>
            <a:off x="3332922" y="6428169"/>
            <a:ext cx="5552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ADDING PRODUCER</a:t>
            </a:r>
          </a:p>
        </p:txBody>
      </p:sp>
    </p:spTree>
    <p:extLst>
      <p:ext uri="{BB962C8B-B14F-4D97-AF65-F5344CB8AC3E}">
        <p14:creationId xmlns:p14="http://schemas.microsoft.com/office/powerpoint/2010/main" val="373714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8B785-B88A-4CC7-80B7-1A1C67FA9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890F2C-DA43-4186-B5EA-E780DBAD7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26" y="490330"/>
            <a:ext cx="11264348" cy="58839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AFE31D-551A-4CA6-B5EF-7DDFAA7499FE}"/>
              </a:ext>
            </a:extLst>
          </p:cNvPr>
          <p:cNvSpPr txBox="1"/>
          <p:nvPr/>
        </p:nvSpPr>
        <p:spPr>
          <a:xfrm>
            <a:off x="4505739" y="6488668"/>
            <a:ext cx="3511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ADDING DISTRIBUTOR</a:t>
            </a:r>
          </a:p>
        </p:txBody>
      </p:sp>
    </p:spTree>
    <p:extLst>
      <p:ext uri="{BB962C8B-B14F-4D97-AF65-F5344CB8AC3E}">
        <p14:creationId xmlns:p14="http://schemas.microsoft.com/office/powerpoint/2010/main" val="1417261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77D37A-084C-44CA-B6AE-DD1963333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4E951-24A8-4E9F-9614-76FB8D49C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74" y="477078"/>
            <a:ext cx="11264348" cy="58972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5741F3-FF61-48F3-B248-B1266A196E5C}"/>
              </a:ext>
            </a:extLst>
          </p:cNvPr>
          <p:cNvSpPr txBox="1"/>
          <p:nvPr/>
        </p:nvSpPr>
        <p:spPr>
          <a:xfrm>
            <a:off x="3763617" y="6506817"/>
            <a:ext cx="4187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ADDING PRODUCT</a:t>
            </a:r>
          </a:p>
        </p:txBody>
      </p:sp>
    </p:spTree>
    <p:extLst>
      <p:ext uri="{BB962C8B-B14F-4D97-AF65-F5344CB8AC3E}">
        <p14:creationId xmlns:p14="http://schemas.microsoft.com/office/powerpoint/2010/main" val="1592326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00331" y="473705"/>
            <a:ext cx="9601200" cy="626226"/>
          </a:xfrm>
        </p:spPr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52421" y="1180141"/>
            <a:ext cx="8497019" cy="4928559"/>
          </a:xfrm>
        </p:spPr>
        <p:txBody>
          <a:bodyPr>
            <a:noAutofit/>
          </a:bodyPr>
          <a:lstStyle/>
          <a:p>
            <a:pPr algn="just"/>
            <a:r>
              <a:rPr lang="en-US" sz="1800" dirty="0"/>
              <a:t>Introduction to </a:t>
            </a:r>
            <a:r>
              <a:rPr lang="en-US" sz="1800" dirty="0" err="1"/>
              <a:t>Blockchain</a:t>
            </a:r>
            <a:endParaRPr lang="en-US" sz="1800" dirty="0"/>
          </a:p>
          <a:p>
            <a:pPr algn="just"/>
            <a:r>
              <a:rPr lang="en-US" sz="1800" dirty="0"/>
              <a:t>Objective</a:t>
            </a:r>
          </a:p>
          <a:p>
            <a:pPr algn="just"/>
            <a:r>
              <a:rPr lang="en-US" sz="1800" dirty="0"/>
              <a:t>Why this System is Needed ? </a:t>
            </a:r>
          </a:p>
          <a:p>
            <a:pPr algn="just"/>
            <a:r>
              <a:rPr lang="en-US" sz="1800" dirty="0"/>
              <a:t>Proposed System</a:t>
            </a:r>
          </a:p>
          <a:p>
            <a:pPr algn="just"/>
            <a:r>
              <a:rPr lang="en-US" sz="1800" dirty="0"/>
              <a:t>Model layout</a:t>
            </a:r>
          </a:p>
          <a:p>
            <a:pPr algn="just"/>
            <a:r>
              <a:rPr lang="en-US" sz="1800" dirty="0"/>
              <a:t>Benefits of </a:t>
            </a:r>
            <a:r>
              <a:rPr lang="en-US" sz="1800" dirty="0" err="1"/>
              <a:t>Blockchain</a:t>
            </a:r>
            <a:endParaRPr lang="en-US" sz="1800" dirty="0"/>
          </a:p>
          <a:p>
            <a:pPr algn="just"/>
            <a:r>
              <a:rPr lang="en-US" sz="1800" dirty="0"/>
              <a:t>Smart Contract and its advantages</a:t>
            </a:r>
          </a:p>
          <a:p>
            <a:pPr algn="just"/>
            <a:r>
              <a:rPr lang="en-US" sz="1800" dirty="0"/>
              <a:t>Technologies to be used</a:t>
            </a:r>
          </a:p>
          <a:p>
            <a:pPr algn="just"/>
            <a:r>
              <a:rPr lang="en-US" sz="1800" dirty="0"/>
              <a:t>Internet of Things(IoT),Web3.js</a:t>
            </a:r>
          </a:p>
          <a:p>
            <a:pPr algn="just"/>
            <a:r>
              <a:rPr lang="en-US" sz="1800" dirty="0"/>
              <a:t>Working Model</a:t>
            </a:r>
          </a:p>
          <a:p>
            <a:pPr algn="just"/>
            <a:r>
              <a:rPr lang="en-US" sz="1800" dirty="0"/>
              <a:t>Progress Report</a:t>
            </a:r>
          </a:p>
          <a:p>
            <a:pPr algn="just"/>
            <a:r>
              <a:rPr lang="en-US" sz="1800" dirty="0"/>
              <a:t>Conclusion</a:t>
            </a:r>
          </a:p>
          <a:p>
            <a:pPr algn="just"/>
            <a:r>
              <a:rPr lang="en-US" sz="1800" dirty="0"/>
              <a:t>References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4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1D0CE1-B7DA-4133-B693-DDBD0FEC8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2D60BA-7801-4A6C-B174-0C83F9834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26" y="490330"/>
            <a:ext cx="11237844" cy="58972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DDD053-4061-4E2B-8BCE-A46550F80831}"/>
              </a:ext>
            </a:extLst>
          </p:cNvPr>
          <p:cNvSpPr txBox="1"/>
          <p:nvPr/>
        </p:nvSpPr>
        <p:spPr>
          <a:xfrm>
            <a:off x="3604591" y="6546574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TEMPERATURE VALUE</a:t>
            </a:r>
          </a:p>
        </p:txBody>
      </p:sp>
    </p:spTree>
    <p:extLst>
      <p:ext uri="{BB962C8B-B14F-4D97-AF65-F5344CB8AC3E}">
        <p14:creationId xmlns:p14="http://schemas.microsoft.com/office/powerpoint/2010/main" val="3747913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8E8332-8189-4932-88A5-98ABDBDAD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5F5C3E-07BB-4F5E-A53A-D5171DFB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452" y="516836"/>
            <a:ext cx="11251096" cy="5895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4AA24D-C893-4069-A20B-460ABC8B1A3B}"/>
              </a:ext>
            </a:extLst>
          </p:cNvPr>
          <p:cNvSpPr txBox="1"/>
          <p:nvPr/>
        </p:nvSpPr>
        <p:spPr>
          <a:xfrm>
            <a:off x="3379304" y="6488668"/>
            <a:ext cx="5168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LUMINOSITY VALUES</a:t>
            </a:r>
          </a:p>
        </p:txBody>
      </p:sp>
    </p:spTree>
    <p:extLst>
      <p:ext uri="{BB962C8B-B14F-4D97-AF65-F5344CB8AC3E}">
        <p14:creationId xmlns:p14="http://schemas.microsoft.com/office/powerpoint/2010/main" val="2763798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2AFDFF-1FB6-454C-90EE-F2987922E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1186A3-342E-49E5-84B2-6B71826F3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30" y="503583"/>
            <a:ext cx="11237844" cy="58707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1432CA-7D9B-4269-A79C-CE3D9620BC96}"/>
              </a:ext>
            </a:extLst>
          </p:cNvPr>
          <p:cNvSpPr txBox="1"/>
          <p:nvPr/>
        </p:nvSpPr>
        <p:spPr>
          <a:xfrm>
            <a:off x="3849756" y="6488668"/>
            <a:ext cx="451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ACCELEROMETER VALUES</a:t>
            </a:r>
          </a:p>
        </p:txBody>
      </p:sp>
    </p:spTree>
    <p:extLst>
      <p:ext uri="{BB962C8B-B14F-4D97-AF65-F5344CB8AC3E}">
        <p14:creationId xmlns:p14="http://schemas.microsoft.com/office/powerpoint/2010/main" val="1005065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90" y="511757"/>
            <a:ext cx="10455214" cy="55008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42605" y="6012611"/>
            <a:ext cx="3260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BEFORE PAYMENT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975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15" y="504645"/>
            <a:ext cx="10481094" cy="56028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66565" y="6081623"/>
            <a:ext cx="245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DEPLOYED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499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89" y="518594"/>
            <a:ext cx="10515600" cy="55285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92722" y="6047118"/>
            <a:ext cx="379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PAYMENT CHANGES REFLECTED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072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5C72F9-DE1D-4D5A-9869-C8CBDCE77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26</a:t>
            </a:fld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3AA356C8-4E92-4E32-870E-DB91105686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4923360"/>
              </p:ext>
            </p:extLst>
          </p:nvPr>
        </p:nvGraphicFramePr>
        <p:xfrm>
          <a:off x="0" y="0"/>
          <a:ext cx="12191999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B12A1DD-5110-4FEC-AD35-AD149E1E0B58}"/>
              </a:ext>
            </a:extLst>
          </p:cNvPr>
          <p:cNvCxnSpPr>
            <a:cxnSpLocks/>
          </p:cNvCxnSpPr>
          <p:nvPr/>
        </p:nvCxnSpPr>
        <p:spPr>
          <a:xfrm flipH="1">
            <a:off x="1152939" y="4850296"/>
            <a:ext cx="1696278" cy="887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991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3200" dirty="0"/>
              <a:t>We have designed a basic working model of  A Blockchain-based Application for a Transportation of Sensitive Goods , using IoT simulated sensor data to keep track on quality of sensitive goods(wine).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6734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https://www.youtube.com/watch?v=vWnFei-ugT8</a:t>
            </a:r>
            <a:r>
              <a:rPr lang="en-IN" dirty="0"/>
              <a:t>  </a:t>
            </a:r>
          </a:p>
          <a:p>
            <a:r>
              <a:rPr lang="en-IN" dirty="0">
                <a:hlinkClick r:id="rId3"/>
              </a:rPr>
              <a:t>https://cryptozombies.io/</a:t>
            </a:r>
            <a:r>
              <a:rPr lang="en-IN" dirty="0"/>
              <a:t>                                          -slack</a:t>
            </a:r>
          </a:p>
          <a:p>
            <a:r>
              <a:rPr lang="en-IN" dirty="0">
                <a:hlinkClick r:id="rId4"/>
              </a:rPr>
              <a:t>https://blockgeeks.com/guides/solidity/</a:t>
            </a:r>
            <a:r>
              <a:rPr lang="en-IN" dirty="0"/>
              <a:t>                   -slack</a:t>
            </a:r>
          </a:p>
          <a:p>
            <a:r>
              <a:rPr lang="en-IN" dirty="0">
                <a:hlinkClick r:id="rId5"/>
              </a:rPr>
              <a:t>https://medium.com/@robbertvermeulen/learn-solidity-the-ethereum---smart-contract-programming-language-7f106fc26d6</a:t>
            </a:r>
            <a:r>
              <a:rPr lang="en-IN" dirty="0"/>
              <a:t>  </a:t>
            </a:r>
          </a:p>
          <a:p>
            <a:r>
              <a:rPr lang="en-IN" dirty="0">
                <a:hlinkClick r:id="rId6"/>
              </a:rPr>
              <a:t>http://solidity.readthedocs.io/en/v0.4.24/units-and-global-variables.html</a:t>
            </a:r>
            <a:r>
              <a:rPr lang="en-IN" dirty="0"/>
              <a:t>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638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665" y="1043797"/>
            <a:ext cx="5006557" cy="33377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17985" y="4891177"/>
            <a:ext cx="4253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ANY QUESTIONS ???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634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</a:t>
            </a:r>
            <a:r>
              <a:rPr lang="en-US" dirty="0" err="1"/>
              <a:t>Blockchain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err="1"/>
              <a:t>Blockchain</a:t>
            </a:r>
            <a:r>
              <a:rPr lang="en-US" dirty="0"/>
              <a:t> can be defined as an open, distributed ledger that can record transactions between two parties efficiently ,which are permanently stored in blocks.</a:t>
            </a:r>
          </a:p>
          <a:p>
            <a:pPr algn="just"/>
            <a:r>
              <a:rPr lang="en-US" dirty="0"/>
              <a:t>A </a:t>
            </a:r>
            <a:r>
              <a:rPr lang="en-US" dirty="0" err="1"/>
              <a:t>blockchain</a:t>
            </a:r>
            <a:r>
              <a:rPr lang="en-US" dirty="0"/>
              <a:t> carries </a:t>
            </a:r>
            <a:r>
              <a:rPr lang="en-US" b="1" dirty="0"/>
              <a:t>no transaction cost</a:t>
            </a:r>
            <a:r>
              <a:rPr lang="en-US" dirty="0"/>
              <a:t>. </a:t>
            </a:r>
          </a:p>
          <a:p>
            <a:pPr algn="just"/>
            <a:r>
              <a:rPr lang="en-US" dirty="0"/>
              <a:t>The </a:t>
            </a:r>
            <a:r>
              <a:rPr lang="en-US" dirty="0" err="1"/>
              <a:t>blockchain</a:t>
            </a:r>
            <a:r>
              <a:rPr lang="en-US" dirty="0"/>
              <a:t> is a simple, yet ingenious way of passing information from A to B in a fully automated and safe manner.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614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16" y="719307"/>
            <a:ext cx="10282687" cy="543153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865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To develop Decentralized Autonomous System for transportation of Sensitive goods.</a:t>
            </a:r>
          </a:p>
          <a:p>
            <a:pPr algn="just"/>
            <a:r>
              <a:rPr lang="en-US" dirty="0"/>
              <a:t>To develop a Supply Chain for Transportation &amp; Funds Transfer.</a:t>
            </a:r>
          </a:p>
          <a:p>
            <a:pPr algn="just"/>
            <a:r>
              <a:rPr lang="en-US" dirty="0"/>
              <a:t>Smart contracts cut costs and eliminate middlemen.</a:t>
            </a:r>
          </a:p>
          <a:p>
            <a:pPr algn="just"/>
            <a:r>
              <a:rPr lang="en-US" dirty="0"/>
              <a:t>Each product gets a specific tag, which allows us to secure the supply chains with just a few clicks.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879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System is Needed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/>
              <a:t>Transparent and Trackable.</a:t>
            </a:r>
          </a:p>
          <a:p>
            <a:r>
              <a:rPr lang="en-US" sz="2500" dirty="0"/>
              <a:t>Secure and Authorized Transactions and digital ledgers.</a:t>
            </a:r>
          </a:p>
          <a:p>
            <a:r>
              <a:rPr lang="en-US" sz="2500" dirty="0"/>
              <a:t>Creates trust among several individuals and entities.</a:t>
            </a:r>
          </a:p>
          <a:p>
            <a:r>
              <a:rPr lang="en-US" sz="2500" dirty="0"/>
              <a:t>Keeps the track and information about product to every stake holder.</a:t>
            </a:r>
          </a:p>
          <a:p>
            <a:r>
              <a:rPr lang="en-US" sz="2500" dirty="0"/>
              <a:t>No paperwork.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684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IN" dirty="0"/>
              <a:t>A  Decentralized autonomous system for transportation of sensitive goods and the fund transfer between different entities 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dirty="0"/>
              <a:t>Permission rights and authentication for every entities are defined.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dirty="0"/>
              <a:t>Whole process is governed by smart contracts.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dirty="0"/>
              <a:t>Payments through the cryptocurrencies can be done.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dirty="0"/>
              <a:t>Automatically change of ownership of product from one entity to another.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dirty="0"/>
              <a:t>A peer to peer transaction of funds and energy according to need.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835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1226230"/>
          </a:xfrm>
        </p:spPr>
        <p:txBody>
          <a:bodyPr/>
          <a:lstStyle/>
          <a:p>
            <a:r>
              <a:rPr lang="en-US" dirty="0"/>
              <a:t>Model Layout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060" y="2522957"/>
            <a:ext cx="6883879" cy="3317875"/>
          </a:xfrm>
        </p:spPr>
      </p:pic>
      <p:sp>
        <p:nvSpPr>
          <p:cNvPr id="9" name="TextBox 8"/>
          <p:cNvSpPr txBox="1"/>
          <p:nvPr/>
        </p:nvSpPr>
        <p:spPr>
          <a:xfrm>
            <a:off x="9730596" y="4822167"/>
            <a:ext cx="94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START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730596" y="4692770"/>
            <a:ext cx="1" cy="7677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45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Benefits of </a:t>
            </a:r>
            <a:r>
              <a:rPr lang="en-US" dirty="0" err="1"/>
              <a:t>Blockchain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Faster settlement </a:t>
            </a:r>
          </a:p>
          <a:p>
            <a:r>
              <a:rPr lang="en-US" dirty="0"/>
              <a:t>Immutable</a:t>
            </a:r>
          </a:p>
          <a:p>
            <a:r>
              <a:rPr lang="en-US" dirty="0"/>
              <a:t>Increase network capacity</a:t>
            </a:r>
          </a:p>
          <a:p>
            <a:r>
              <a:rPr lang="en-US" dirty="0"/>
              <a:t>More secured</a:t>
            </a:r>
          </a:p>
          <a:p>
            <a:r>
              <a:rPr lang="en-US" dirty="0"/>
              <a:t>Decentralized</a:t>
            </a:r>
          </a:p>
          <a:p>
            <a:r>
              <a:rPr lang="en-US" dirty="0"/>
              <a:t>Shared and distributed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3825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1430</TotalTime>
  <Words>458</Words>
  <Application>Microsoft Office PowerPoint</Application>
  <PresentationFormat>Widescreen</PresentationFormat>
  <Paragraphs>134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Garamond</vt:lpstr>
      <vt:lpstr>Times New Roman</vt:lpstr>
      <vt:lpstr>Organic</vt:lpstr>
      <vt:lpstr>Blockchain Technology-  Transportation of sensitive goods</vt:lpstr>
      <vt:lpstr>Agenda</vt:lpstr>
      <vt:lpstr>Introduction to Blockchain</vt:lpstr>
      <vt:lpstr>PowerPoint Presentation</vt:lpstr>
      <vt:lpstr>Objective </vt:lpstr>
      <vt:lpstr>Why this System is Needed ?</vt:lpstr>
      <vt:lpstr>Proposed System</vt:lpstr>
      <vt:lpstr>Model Layout</vt:lpstr>
      <vt:lpstr>Benefits of Blockchain</vt:lpstr>
      <vt:lpstr>Smart Contracts</vt:lpstr>
      <vt:lpstr>Advantages of Smart Contract</vt:lpstr>
      <vt:lpstr>Technologies Used</vt:lpstr>
      <vt:lpstr>Internet of Things </vt:lpstr>
      <vt:lpstr>Web3js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 Technology-  Transportation of sensitive goods</dc:title>
  <dc:creator>Kedar Kshatriya</dc:creator>
  <cp:lastModifiedBy> </cp:lastModifiedBy>
  <cp:revision>32</cp:revision>
  <dcterms:created xsi:type="dcterms:W3CDTF">2019-07-01T11:21:29Z</dcterms:created>
  <dcterms:modified xsi:type="dcterms:W3CDTF">2019-07-24T18:49:26Z</dcterms:modified>
</cp:coreProperties>
</file>